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D0AA-124E-4137-A671-A38EC52F4AF5}" type="datetimeFigureOut">
              <a:rPr lang="it-IT" smtClean="0"/>
              <a:pPr/>
              <a:t>06/06/2018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68CD-5BE2-48FC-99AC-733226A3CED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D0AA-124E-4137-A671-A38EC52F4AF5}" type="datetimeFigureOut">
              <a:rPr lang="it-IT" smtClean="0"/>
              <a:pPr/>
              <a:t>06/06/2018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68CD-5BE2-48FC-99AC-733226A3CED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D0AA-124E-4137-A671-A38EC52F4AF5}" type="datetimeFigureOut">
              <a:rPr lang="it-IT" smtClean="0"/>
              <a:pPr/>
              <a:t>06/06/2018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68CD-5BE2-48FC-99AC-733226A3CED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D0AA-124E-4137-A671-A38EC52F4AF5}" type="datetimeFigureOut">
              <a:rPr lang="it-IT" smtClean="0"/>
              <a:pPr/>
              <a:t>06/06/2018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68CD-5BE2-48FC-99AC-733226A3CED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D0AA-124E-4137-A671-A38EC52F4AF5}" type="datetimeFigureOut">
              <a:rPr lang="it-IT" smtClean="0"/>
              <a:pPr/>
              <a:t>06/06/2018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68CD-5BE2-48FC-99AC-733226A3CED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D0AA-124E-4137-A671-A38EC52F4AF5}" type="datetimeFigureOut">
              <a:rPr lang="it-IT" smtClean="0"/>
              <a:pPr/>
              <a:t>06/06/2018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68CD-5BE2-48FC-99AC-733226A3CED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D0AA-124E-4137-A671-A38EC52F4AF5}" type="datetimeFigureOut">
              <a:rPr lang="it-IT" smtClean="0"/>
              <a:pPr/>
              <a:t>06/06/2018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68CD-5BE2-48FC-99AC-733226A3CED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D0AA-124E-4137-A671-A38EC52F4AF5}" type="datetimeFigureOut">
              <a:rPr lang="it-IT" smtClean="0"/>
              <a:pPr/>
              <a:t>06/06/2018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68CD-5BE2-48FC-99AC-733226A3CED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D0AA-124E-4137-A671-A38EC52F4AF5}" type="datetimeFigureOut">
              <a:rPr lang="it-IT" smtClean="0"/>
              <a:pPr/>
              <a:t>06/06/2018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68CD-5BE2-48FC-99AC-733226A3CED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D0AA-124E-4137-A671-A38EC52F4AF5}" type="datetimeFigureOut">
              <a:rPr lang="it-IT" smtClean="0"/>
              <a:pPr/>
              <a:t>06/06/2018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68CD-5BE2-48FC-99AC-733226A3CED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D0AA-124E-4137-A671-A38EC52F4AF5}" type="datetimeFigureOut">
              <a:rPr lang="it-IT" smtClean="0"/>
              <a:pPr/>
              <a:t>06/06/2018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F68CD-5BE2-48FC-99AC-733226A3CED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FD0AA-124E-4137-A671-A38EC52F4AF5}" type="datetimeFigureOut">
              <a:rPr lang="it-IT" smtClean="0"/>
              <a:pPr/>
              <a:t>06/06/2018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F68CD-5BE2-48FC-99AC-733226A3CED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285720" y="2214554"/>
            <a:ext cx="857256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sz="2400" b="1" dirty="0"/>
          </a:p>
          <a:p>
            <a:pPr algn="ctr"/>
            <a:endParaRPr lang="it-IT" dirty="0" smtClean="0"/>
          </a:p>
          <a:p>
            <a:pPr algn="ctr"/>
            <a:endParaRPr lang="it-IT" sz="3600" b="1" dirty="0" smtClean="0"/>
          </a:p>
          <a:p>
            <a:pPr algn="ctr"/>
            <a:endParaRPr lang="it-IT" sz="3600" b="1" dirty="0" smtClean="0"/>
          </a:p>
          <a:p>
            <a:pPr algn="ctr"/>
            <a:r>
              <a:rPr lang="it-IT" sz="3600" b="1" dirty="0" smtClean="0"/>
              <a:t>NUOVO </a:t>
            </a:r>
            <a:r>
              <a:rPr lang="it-IT" sz="3600" b="1" dirty="0"/>
              <a:t>ESAME </a:t>
            </a:r>
            <a:r>
              <a:rPr lang="it-IT" sz="3600" b="1" dirty="0" err="1"/>
              <a:t>DI</a:t>
            </a:r>
            <a:r>
              <a:rPr lang="it-IT" sz="3600" b="1" dirty="0"/>
              <a:t> STATO CONCLUSIVO DEL </a:t>
            </a:r>
          </a:p>
          <a:p>
            <a:pPr algn="ctr"/>
            <a:r>
              <a:rPr lang="it-IT" sz="3600" b="1" dirty="0"/>
              <a:t>PRIMO CICLO </a:t>
            </a:r>
            <a:r>
              <a:rPr lang="it-IT" sz="3600" b="1" dirty="0" err="1"/>
              <a:t>DI</a:t>
            </a:r>
            <a:r>
              <a:rPr lang="it-IT" sz="3600" b="1" dirty="0"/>
              <a:t> </a:t>
            </a:r>
            <a:r>
              <a:rPr lang="it-IT" sz="3600" b="1" dirty="0" smtClean="0"/>
              <a:t>ISTRUZIONE</a:t>
            </a:r>
          </a:p>
          <a:p>
            <a:pPr algn="ctr"/>
            <a:endParaRPr lang="it-IT" sz="3600" b="1" dirty="0" smtClean="0"/>
          </a:p>
          <a:p>
            <a:pPr algn="ctr"/>
            <a:r>
              <a:rPr lang="it-IT" sz="3600" b="1" dirty="0" smtClean="0"/>
              <a:t> </a:t>
            </a:r>
          </a:p>
          <a:p>
            <a:pPr algn="ctr"/>
            <a:endParaRPr lang="it-IT" sz="3600" b="1" dirty="0" smtClean="0"/>
          </a:p>
          <a:p>
            <a:pPr algn="ctr"/>
            <a:endParaRPr lang="it-IT" sz="3200" dirty="0"/>
          </a:p>
        </p:txBody>
      </p:sp>
      <p:pic>
        <p:nvPicPr>
          <p:cNvPr id="1028" name="Picture 4" descr="Risultati immagini per miur esami di sta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5" y="500043"/>
            <a:ext cx="7000924" cy="1500197"/>
          </a:xfrm>
          <a:prstGeom prst="rect">
            <a:avLst/>
          </a:prstGeom>
          <a:noFill/>
        </p:spPr>
      </p:pic>
      <p:pic>
        <p:nvPicPr>
          <p:cNvPr id="11266" name="Picture 2" descr="Risultati immagini per cappello esam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5214950"/>
            <a:ext cx="1763371" cy="1320827"/>
          </a:xfrm>
          <a:prstGeom prst="rect">
            <a:avLst/>
          </a:prstGeom>
          <a:noFill/>
        </p:spPr>
      </p:pic>
      <p:pic>
        <p:nvPicPr>
          <p:cNvPr id="7" name="Immagine 6" descr="Logo musicale PNG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500430" y="2285992"/>
            <a:ext cx="1714512" cy="1643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1154098"/>
          </a:xfrm>
        </p:spPr>
        <p:txBody>
          <a:bodyPr>
            <a:normAutofit/>
          </a:bodyPr>
          <a:lstStyle/>
          <a:p>
            <a:r>
              <a:rPr lang="it-IT" sz="5400" b="1" dirty="0" smtClean="0"/>
              <a:t>       VALUTAZIONE FINALE </a:t>
            </a:r>
            <a:endParaRPr lang="it-IT" sz="5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b="1" dirty="0" smtClean="0"/>
              <a:t>Il voto finale è dato dalla media arrotondata all’unità superiore per </a:t>
            </a:r>
          </a:p>
          <a:p>
            <a:pPr>
              <a:buNone/>
            </a:pPr>
            <a:r>
              <a:rPr lang="it-IT" b="1" dirty="0" smtClean="0"/>
              <a:t>frazioni pari o superiori a 0,5, tra VOTO </a:t>
            </a:r>
            <a:r>
              <a:rPr lang="it-IT" b="1" dirty="0" err="1" smtClean="0"/>
              <a:t>DI</a:t>
            </a:r>
            <a:r>
              <a:rPr lang="it-IT" b="1" dirty="0" smtClean="0"/>
              <a:t> AMMISSIONE e MEDIA </a:t>
            </a:r>
          </a:p>
          <a:p>
            <a:pPr>
              <a:buNone/>
            </a:pPr>
            <a:r>
              <a:rPr lang="it-IT" b="1" dirty="0" smtClean="0"/>
              <a:t>CALCOLATA SENZA ARROTONDAMENTI DELLE PROVE </a:t>
            </a:r>
            <a:r>
              <a:rPr lang="it-IT" b="1" dirty="0" err="1" smtClean="0"/>
              <a:t>D’ESAME</a:t>
            </a:r>
            <a:r>
              <a:rPr lang="it-IT" b="1" dirty="0" smtClean="0"/>
              <a:t> </a:t>
            </a:r>
          </a:p>
          <a:p>
            <a:pPr>
              <a:buNone/>
            </a:pPr>
            <a:r>
              <a:rPr lang="it-IT" b="1" dirty="0" smtClean="0"/>
              <a:t>(SCRITTI E COLLOQUIO) </a:t>
            </a:r>
          </a:p>
          <a:p>
            <a:pPr>
              <a:buNone/>
            </a:pPr>
            <a:r>
              <a:rPr lang="it-IT" b="1" dirty="0" smtClean="0"/>
              <a:t>Per superare l’esame il voto finale deve essere almeno pari a sei </a:t>
            </a:r>
          </a:p>
          <a:p>
            <a:pPr>
              <a:buNone/>
            </a:pPr>
            <a:r>
              <a:rPr lang="it-IT" b="1" dirty="0" smtClean="0"/>
              <a:t>decimi.</a:t>
            </a:r>
          </a:p>
          <a:p>
            <a:pPr>
              <a:buNone/>
            </a:pPr>
            <a:r>
              <a:rPr lang="it-IT" b="1" dirty="0" smtClean="0"/>
              <a:t>La</a:t>
            </a:r>
            <a:r>
              <a:rPr lang="it-IT" dirty="0" smtClean="0"/>
              <a:t> </a:t>
            </a:r>
            <a:r>
              <a:rPr lang="it-IT" b="1" dirty="0" smtClean="0"/>
              <a:t>LODE è attribuita dalla commissione con deliberazione</a:t>
            </a:r>
          </a:p>
          <a:p>
            <a:pPr>
              <a:buNone/>
            </a:pPr>
            <a:r>
              <a:rPr lang="it-IT" b="1" dirty="0" smtClean="0"/>
              <a:t>all’unanimità, in relazione alle valutazioni conseguite nel percorso </a:t>
            </a:r>
          </a:p>
          <a:p>
            <a:pPr>
              <a:buNone/>
            </a:pPr>
            <a:r>
              <a:rPr lang="it-IT" b="1" dirty="0" smtClean="0"/>
              <a:t>scolastico del triennio e agli esiti delle prove d’esame, purché la </a:t>
            </a:r>
          </a:p>
          <a:p>
            <a:pPr>
              <a:buNone/>
            </a:pPr>
            <a:r>
              <a:rPr lang="it-IT" b="1" dirty="0" smtClean="0"/>
              <a:t>valutazione finale sia stata espressa con la votazione di dieci decimi.</a:t>
            </a:r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Entro il giorno successivo alla conclusione di tutte le prove orali</a:t>
            </a:r>
          </a:p>
          <a:p>
            <a:pPr>
              <a:buNone/>
            </a:pPr>
            <a:r>
              <a:rPr lang="it-IT" dirty="0" smtClean="0"/>
              <a:t> </a:t>
            </a:r>
            <a:r>
              <a:rPr lang="it-IT" sz="3100" b="1" dirty="0" smtClean="0"/>
              <a:t>verranno esposti i   </a:t>
            </a:r>
            <a:r>
              <a:rPr lang="it-IT" b="1" dirty="0" smtClean="0"/>
              <a:t>TABELLONI CON L’ESITO FINALE DELL’ESAME</a:t>
            </a:r>
          </a:p>
          <a:p>
            <a:pPr>
              <a:buNone/>
            </a:pPr>
            <a:endParaRPr lang="it-IT" b="1" dirty="0" smtClean="0"/>
          </a:p>
        </p:txBody>
      </p:sp>
      <p:pic>
        <p:nvPicPr>
          <p:cNvPr id="4" name="Immagine 3" descr="Risultati immagini per esam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009102">
            <a:off x="7462033" y="5382483"/>
            <a:ext cx="1582977" cy="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magine 5" descr="Risultati immagini per prova scritta  lingue stranie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14290"/>
            <a:ext cx="1428760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4643445"/>
            <a:ext cx="8358246" cy="1643075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it-IT" sz="1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I Docenti delle Classi III </a:t>
            </a:r>
          </a:p>
          <a:p>
            <a:pPr algn="ctr">
              <a:buNone/>
            </a:pPr>
            <a:r>
              <a:rPr lang="it-IT" sz="111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e </a:t>
            </a:r>
          </a:p>
          <a:p>
            <a:pPr algn="ctr">
              <a:buNone/>
            </a:pPr>
            <a:r>
              <a:rPr lang="it-IT" sz="1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Il Dirigente Scolastico</a:t>
            </a:r>
          </a:p>
          <a:p>
            <a:pPr algn="ctr">
              <a:buNone/>
            </a:pPr>
            <a:endParaRPr lang="it-IT" sz="56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buNone/>
            </a:pPr>
            <a:endParaRPr lang="it-IT" dirty="0"/>
          </a:p>
        </p:txBody>
      </p:sp>
      <p:pic>
        <p:nvPicPr>
          <p:cNvPr id="6" name="Immagine 5" descr="logo_wine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643998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28596" y="357166"/>
            <a:ext cx="8286808" cy="1643074"/>
          </a:xfrm>
        </p:spPr>
        <p:txBody>
          <a:bodyPr>
            <a:normAutofit/>
          </a:bodyPr>
          <a:lstStyle/>
          <a:p>
            <a:r>
              <a:rPr lang="it-IT" sz="3200" b="1" dirty="0" smtClean="0"/>
              <a:t>AMMISSIONE ALL’ESAME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STATO CONCLUSIVO DEL PRIMO CICLO </a:t>
            </a:r>
            <a:r>
              <a:rPr lang="it-IT" sz="3200" b="1" dirty="0" err="1" smtClean="0"/>
              <a:t>DI</a:t>
            </a:r>
            <a:r>
              <a:rPr lang="it-IT" sz="3200" b="1" dirty="0"/>
              <a:t> </a:t>
            </a:r>
            <a:r>
              <a:rPr lang="it-IT" sz="3200" b="1" dirty="0" smtClean="0"/>
              <a:t>ISTRUZIONE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57158" y="1714488"/>
            <a:ext cx="8429684" cy="5000660"/>
          </a:xfrm>
        </p:spPr>
        <p:txBody>
          <a:bodyPr>
            <a:normAutofit/>
          </a:bodyPr>
          <a:lstStyle/>
          <a:p>
            <a:pPr algn="l"/>
            <a:endParaRPr lang="it-IT" sz="800" b="1" dirty="0" smtClean="0">
              <a:solidFill>
                <a:schemeClr val="tx1"/>
              </a:solidFill>
            </a:endParaRPr>
          </a:p>
          <a:p>
            <a:pPr algn="l"/>
            <a:r>
              <a:rPr lang="it-IT" sz="4000" b="1" dirty="0" smtClean="0">
                <a:solidFill>
                  <a:schemeClr val="tx1"/>
                </a:solidFill>
              </a:rPr>
              <a:t>REQUISITI </a:t>
            </a:r>
            <a:r>
              <a:rPr lang="it-IT" sz="4000" b="1" dirty="0">
                <a:solidFill>
                  <a:schemeClr val="tx1"/>
                </a:solidFill>
              </a:rPr>
              <a:t>ASSOLUTI</a:t>
            </a:r>
            <a:r>
              <a:rPr lang="it-IT" sz="4000" b="1" dirty="0" smtClean="0">
                <a:solidFill>
                  <a:schemeClr val="tx1"/>
                </a:solidFill>
              </a:rPr>
              <a:t>:</a:t>
            </a:r>
          </a:p>
          <a:p>
            <a:pPr algn="l"/>
            <a:endParaRPr lang="it-IT" sz="800" b="1" dirty="0" smtClean="0">
              <a:solidFill>
                <a:schemeClr val="tx1"/>
              </a:solidFill>
            </a:endParaRPr>
          </a:p>
          <a:p>
            <a:pPr algn="l"/>
            <a:endParaRPr lang="it-IT" sz="800" b="1" dirty="0" smtClean="0">
              <a:solidFill>
                <a:schemeClr val="tx1"/>
              </a:solidFill>
            </a:endParaRPr>
          </a:p>
          <a:p>
            <a:pPr algn="l"/>
            <a:endParaRPr lang="it-IT" sz="800" b="1" dirty="0" smtClean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q"/>
            </a:pPr>
            <a:r>
              <a:rPr lang="it-IT" sz="3000" dirty="0" smtClean="0">
                <a:solidFill>
                  <a:schemeClr val="tx1"/>
                </a:solidFill>
              </a:rPr>
              <a:t>La partecipazione alle prove nazionali predisposte </a:t>
            </a:r>
          </a:p>
          <a:p>
            <a:pPr algn="l"/>
            <a:r>
              <a:rPr lang="it-IT" sz="3000" dirty="0" smtClean="0">
                <a:solidFill>
                  <a:schemeClr val="tx1"/>
                </a:solidFill>
              </a:rPr>
              <a:t>dall‘</a:t>
            </a:r>
            <a:r>
              <a:rPr lang="it-IT" sz="3000" b="1" dirty="0" smtClean="0">
                <a:solidFill>
                  <a:schemeClr val="tx1"/>
                </a:solidFill>
              </a:rPr>
              <a:t>INVALSI </a:t>
            </a:r>
            <a:r>
              <a:rPr lang="it-IT" sz="3000" dirty="0">
                <a:solidFill>
                  <a:schemeClr val="tx1"/>
                </a:solidFill>
              </a:rPr>
              <a:t>diventa un requisito per l’ammissione</a:t>
            </a:r>
            <a:r>
              <a:rPr lang="it-IT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it-IT" sz="800" b="1" dirty="0">
              <a:solidFill>
                <a:schemeClr val="tx1"/>
              </a:solidFill>
            </a:endParaRPr>
          </a:p>
          <a:p>
            <a:pPr algn="l">
              <a:buFont typeface="Wingdings" pitchFamily="2" charset="2"/>
              <a:buChar char="q"/>
            </a:pPr>
            <a:r>
              <a:rPr lang="it-IT" b="1" dirty="0" smtClean="0">
                <a:solidFill>
                  <a:schemeClr val="tx1"/>
                </a:solidFill>
              </a:rPr>
              <a:t>La </a:t>
            </a:r>
            <a:r>
              <a:rPr lang="it-IT" b="1" dirty="0">
                <a:solidFill>
                  <a:schemeClr val="tx1"/>
                </a:solidFill>
              </a:rPr>
              <a:t>frequenza di almeno tre quarti del monte ore </a:t>
            </a:r>
            <a:r>
              <a:rPr lang="it-IT" b="1" dirty="0" smtClean="0">
                <a:solidFill>
                  <a:schemeClr val="tx1"/>
                </a:solidFill>
              </a:rPr>
              <a:t>annuale, </a:t>
            </a:r>
            <a:r>
              <a:rPr lang="it-IT" dirty="0">
                <a:solidFill>
                  <a:schemeClr val="tx1"/>
                </a:solidFill>
              </a:rPr>
              <a:t>definito dall’ordinamento della scuola secondaria di primo </a:t>
            </a:r>
            <a:r>
              <a:rPr lang="it-IT" dirty="0" smtClean="0">
                <a:solidFill>
                  <a:schemeClr val="tx1"/>
                </a:solidFill>
              </a:rPr>
              <a:t>grado. </a:t>
            </a: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4" name="Immagine 3" descr="Risultati immagini per esame licenza medi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928802"/>
            <a:ext cx="1285884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magine 5" descr="http://www.liceodestetivoli.gov.it/wp-content/uploads/stopassenze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5357826"/>
            <a:ext cx="2000264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/>
          </a:bodyPr>
          <a:lstStyle/>
          <a:p>
            <a:r>
              <a:rPr lang="it-IT" sz="4000" b="1" dirty="0" smtClean="0"/>
              <a:t>PRESIDENTE COMMISSIONE </a:t>
            </a:r>
            <a:r>
              <a:rPr lang="it-IT" sz="4000" b="1" dirty="0" err="1" smtClean="0"/>
              <a:t>D’ESAME</a:t>
            </a:r>
            <a:r>
              <a:rPr lang="it-IT" sz="4000" b="1" dirty="0" smtClean="0"/>
              <a:t/>
            </a:r>
            <a:br>
              <a:rPr lang="it-IT" sz="4000" b="1" dirty="0" smtClean="0"/>
            </a:br>
            <a:r>
              <a:rPr lang="it-IT" sz="4000" b="1" dirty="0" smtClean="0"/>
              <a:t> 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1142984"/>
            <a:ext cx="8429684" cy="535785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it-IT" sz="3600" b="1" dirty="0" smtClean="0"/>
              <a:t>Presidente </a:t>
            </a:r>
            <a:r>
              <a:rPr lang="it-IT" sz="3600" b="1" dirty="0"/>
              <a:t>della commissione </a:t>
            </a:r>
            <a:r>
              <a:rPr lang="it-IT" sz="3600" dirty="0"/>
              <a:t>d’esame è il </a:t>
            </a:r>
            <a:r>
              <a:rPr lang="it-IT" sz="3600" b="1" dirty="0" smtClean="0"/>
              <a:t>Dirigente</a:t>
            </a:r>
          </a:p>
          <a:p>
            <a:pPr>
              <a:buNone/>
            </a:pPr>
            <a:r>
              <a:rPr lang="it-IT" sz="3600" b="1" dirty="0" smtClean="0"/>
              <a:t>     Scolastico </a:t>
            </a:r>
            <a:r>
              <a:rPr lang="it-IT" sz="3600" dirty="0"/>
              <a:t>della scuola stessa, o un </a:t>
            </a:r>
            <a:r>
              <a:rPr lang="it-IT" sz="3600" b="1" dirty="0" smtClean="0"/>
              <a:t>docente</a:t>
            </a:r>
          </a:p>
          <a:p>
            <a:pPr>
              <a:buNone/>
            </a:pPr>
            <a:r>
              <a:rPr lang="it-IT" sz="3600" b="1" dirty="0" smtClean="0"/>
              <a:t>     </a:t>
            </a:r>
            <a:r>
              <a:rPr lang="it-IT" sz="3600" b="1" dirty="0"/>
              <a:t>collaboratore del dirigente </a:t>
            </a:r>
            <a:r>
              <a:rPr lang="it-IT" sz="3600" dirty="0"/>
              <a:t>individuato ai </a:t>
            </a:r>
            <a:r>
              <a:rPr lang="it-IT" sz="3600" dirty="0" smtClean="0"/>
              <a:t>sensi</a:t>
            </a:r>
            <a:endParaRPr lang="it-IT" sz="3600" dirty="0"/>
          </a:p>
          <a:p>
            <a:pPr>
              <a:buNone/>
            </a:pPr>
            <a:r>
              <a:rPr lang="it-IT" sz="3600" dirty="0" smtClean="0"/>
              <a:t>     dell’articolo </a:t>
            </a:r>
            <a:r>
              <a:rPr lang="it-IT" sz="3600" dirty="0"/>
              <a:t>25, comma 5, del decreto legislativo </a:t>
            </a:r>
            <a:r>
              <a:rPr lang="it-IT" sz="3600" dirty="0" smtClean="0"/>
              <a:t>30</a:t>
            </a:r>
          </a:p>
          <a:p>
            <a:pPr>
              <a:buNone/>
            </a:pPr>
            <a:r>
              <a:rPr lang="it-IT" sz="3600" dirty="0" smtClean="0"/>
              <a:t>     marzo </a:t>
            </a:r>
            <a:r>
              <a:rPr lang="it-IT" sz="3600" dirty="0"/>
              <a:t>2001 n. 165, appartenente al ruolo della </a:t>
            </a:r>
            <a:r>
              <a:rPr lang="it-IT" sz="3600" dirty="0" smtClean="0"/>
              <a:t>scuola</a:t>
            </a:r>
          </a:p>
          <a:p>
            <a:pPr>
              <a:buNone/>
            </a:pPr>
            <a:r>
              <a:rPr lang="it-IT" sz="3600" dirty="0" smtClean="0"/>
              <a:t>     secondaria</a:t>
            </a:r>
            <a:r>
              <a:rPr lang="it-IT" sz="3600" dirty="0"/>
              <a:t>, in caso di assenza o impedimento o di </a:t>
            </a:r>
            <a:endParaRPr lang="it-IT" sz="3600" dirty="0" smtClean="0"/>
          </a:p>
          <a:p>
            <a:pPr>
              <a:buNone/>
            </a:pPr>
            <a:r>
              <a:rPr lang="it-IT" sz="3600" dirty="0" smtClean="0"/>
              <a:t>     reggenza </a:t>
            </a:r>
            <a:r>
              <a:rPr lang="it-IT" sz="3600" dirty="0"/>
              <a:t>di altra istituzione scolastica </a:t>
            </a:r>
            <a:r>
              <a:rPr lang="it-IT" sz="3600" dirty="0" smtClean="0"/>
              <a:t>.</a:t>
            </a:r>
          </a:p>
          <a:p>
            <a:pPr>
              <a:buNone/>
            </a:pPr>
            <a:r>
              <a:rPr lang="it-IT" dirty="0" smtClean="0"/>
              <a:t> </a:t>
            </a:r>
          </a:p>
          <a:p>
            <a:pPr>
              <a:buNone/>
            </a:pPr>
            <a:endParaRPr lang="it-IT" dirty="0"/>
          </a:p>
          <a:p>
            <a:pPr>
              <a:buFont typeface="Wingdings" pitchFamily="2" charset="2"/>
              <a:buChar char="q"/>
            </a:pPr>
            <a:r>
              <a:rPr lang="it-IT" sz="3600" b="1" dirty="0" smtClean="0"/>
              <a:t>La </a:t>
            </a:r>
            <a:r>
              <a:rPr lang="it-IT" sz="3600" b="1" dirty="0"/>
              <a:t>commissione d’esame </a:t>
            </a:r>
            <a:r>
              <a:rPr lang="it-IT" sz="3600" dirty="0"/>
              <a:t>è composta dai docenti </a:t>
            </a:r>
            <a:r>
              <a:rPr lang="it-IT" sz="3600" dirty="0" smtClean="0"/>
              <a:t>del</a:t>
            </a:r>
          </a:p>
          <a:p>
            <a:pPr>
              <a:buNone/>
            </a:pPr>
            <a:r>
              <a:rPr lang="it-IT" sz="3600" dirty="0" smtClean="0"/>
              <a:t>     </a:t>
            </a:r>
            <a:r>
              <a:rPr lang="it-IT" sz="3600" dirty="0"/>
              <a:t>Consiglio di classe e dal docente di IRC (o </a:t>
            </a:r>
            <a:r>
              <a:rPr lang="it-IT" sz="3600" dirty="0" smtClean="0"/>
              <a:t>Attività</a:t>
            </a:r>
          </a:p>
          <a:p>
            <a:pPr>
              <a:buNone/>
            </a:pPr>
            <a:r>
              <a:rPr lang="it-IT" sz="3600" dirty="0" smtClean="0"/>
              <a:t>     Alternativa</a:t>
            </a:r>
            <a:r>
              <a:rPr lang="it-IT" sz="3600" dirty="0"/>
              <a:t>)</a:t>
            </a:r>
          </a:p>
        </p:txBody>
      </p:sp>
      <p:pic>
        <p:nvPicPr>
          <p:cNvPr id="5" name="Immagine 4" descr="Risultati immagini per COMMISSIONE D'ESAM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3786190"/>
            <a:ext cx="2000264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/>
          </a:bodyPr>
          <a:lstStyle/>
          <a:p>
            <a:r>
              <a:rPr lang="it-IT" sz="4000" b="1" dirty="0"/>
              <a:t>VOTO </a:t>
            </a:r>
            <a:r>
              <a:rPr lang="it-IT" sz="4000" b="1" dirty="0" err="1"/>
              <a:t>DI</a:t>
            </a:r>
            <a:r>
              <a:rPr lang="it-IT" sz="4000" b="1" dirty="0"/>
              <a:t> AMMISSIONE 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507209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it-IT" sz="2800" b="1" dirty="0"/>
              <a:t>IL VOTO </a:t>
            </a:r>
            <a:r>
              <a:rPr lang="it-IT" sz="2800" b="1" dirty="0" err="1"/>
              <a:t>DI</a:t>
            </a:r>
            <a:r>
              <a:rPr lang="it-IT" sz="2800" b="1" dirty="0"/>
              <a:t> AMMISSIONE all’esame conclusivo del primo ciclo è espresso dal consiglio di classe. La valutazione dell’ammissione dell’alunno è il risultato di un processo logico-valutativo, onnicomprensivo delle valutazioni operate durante tutto il triennio, in specie, nell’ultimo anno</a:t>
            </a:r>
            <a:r>
              <a:rPr lang="it-IT" sz="2800" b="1" dirty="0" smtClean="0"/>
              <a:t>.</a:t>
            </a:r>
          </a:p>
          <a:p>
            <a:pPr>
              <a:buNone/>
            </a:pPr>
            <a:endParaRPr lang="it-IT" sz="800" b="1" dirty="0"/>
          </a:p>
          <a:p>
            <a:pPr>
              <a:buFont typeface="Wingdings" pitchFamily="2" charset="2"/>
              <a:buChar char="q"/>
            </a:pPr>
            <a:r>
              <a:rPr lang="it-IT" sz="2800" dirty="0"/>
              <a:t>Il voto di ammissione </a:t>
            </a:r>
            <a:r>
              <a:rPr lang="it-IT" sz="2800" b="1" dirty="0"/>
              <a:t>può essere inferiore a 6/10, qualora l’alunno sia stato ammesso anche in caso di parziale o mancata acquisizione dei livelli apprendimento in una più discipline. </a:t>
            </a:r>
            <a:endParaRPr lang="it-IT" sz="2800" dirty="0"/>
          </a:p>
        </p:txBody>
      </p:sp>
      <p:pic>
        <p:nvPicPr>
          <p:cNvPr id="5" name="Immagine 4" descr="Risultati immagini per voto di ammission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789833">
            <a:off x="630951" y="487787"/>
            <a:ext cx="1357240" cy="1103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magine 5" descr="Risultati immagini per voto di ammission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45196">
            <a:off x="7195313" y="5293192"/>
            <a:ext cx="1357240" cy="1103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6600" b="1" dirty="0" smtClean="0"/>
              <a:t>   LE  PROVE </a:t>
            </a:r>
            <a:endParaRPr lang="it-IT" sz="6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785926"/>
            <a:ext cx="8286808" cy="4857784"/>
          </a:xfrm>
        </p:spPr>
        <p:txBody>
          <a:bodyPr/>
          <a:lstStyle/>
          <a:p>
            <a:pPr algn="ctr">
              <a:buNone/>
            </a:pPr>
            <a:endParaRPr lang="it-IT" sz="800" b="1" dirty="0" smtClean="0"/>
          </a:p>
          <a:p>
            <a:pPr algn="ctr">
              <a:buNone/>
            </a:pPr>
            <a:r>
              <a:rPr lang="it-IT" sz="4400" b="1" dirty="0" smtClean="0"/>
              <a:t>TRE PROVE SCRITTE</a:t>
            </a:r>
          </a:p>
          <a:p>
            <a:pPr algn="ctr">
              <a:buNone/>
            </a:pPr>
            <a:endParaRPr lang="it-IT" sz="800" b="1" dirty="0" smtClean="0"/>
          </a:p>
          <a:p>
            <a:r>
              <a:rPr lang="it-IT" b="1" dirty="0" smtClean="0"/>
              <a:t>ITALIANO </a:t>
            </a:r>
          </a:p>
          <a:p>
            <a:r>
              <a:rPr lang="it-IT" b="1" dirty="0" smtClean="0"/>
              <a:t>DISCIPLINE AREA LOGICO MATEMATICA </a:t>
            </a:r>
          </a:p>
          <a:p>
            <a:r>
              <a:rPr lang="it-IT" b="1" dirty="0" smtClean="0"/>
              <a:t>LINGUE STRANIERE</a:t>
            </a:r>
            <a:r>
              <a:rPr lang="it-IT" dirty="0" smtClean="0"/>
              <a:t> </a:t>
            </a:r>
            <a:r>
              <a:rPr lang="it-IT" sz="2400" dirty="0" smtClean="0"/>
              <a:t>(INGLESE - FRANCESE- SPAGNOLO)</a:t>
            </a:r>
          </a:p>
          <a:p>
            <a:endParaRPr lang="it-IT" sz="800" b="1" dirty="0" smtClean="0"/>
          </a:p>
          <a:p>
            <a:pPr algn="ctr">
              <a:buNone/>
            </a:pPr>
            <a:r>
              <a:rPr lang="it-IT" sz="4400" b="1" dirty="0" smtClean="0"/>
              <a:t>COLLOQUIO ORALE </a:t>
            </a:r>
            <a:endParaRPr lang="it-IT" sz="4400" b="1" dirty="0"/>
          </a:p>
        </p:txBody>
      </p:sp>
      <p:pic>
        <p:nvPicPr>
          <p:cNvPr id="6" name="Immagine 5" descr="Immagine correlat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228601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Prova scritta di </a:t>
            </a:r>
            <a:r>
              <a:rPr lang="it-IT" sz="4800" b="1" dirty="0" smtClean="0"/>
              <a:t>ITALIANO </a:t>
            </a:r>
            <a:endParaRPr lang="it-IT" sz="4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1285860"/>
            <a:ext cx="8429684" cy="528641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it-IT" dirty="0" smtClean="0"/>
              <a:t>La prova scritta di italiano accerta la padronanza della lingua, la capacità di</a:t>
            </a:r>
          </a:p>
          <a:p>
            <a:pPr>
              <a:buNone/>
            </a:pPr>
            <a:r>
              <a:rPr lang="it-IT" dirty="0" smtClean="0"/>
              <a:t>espressione personale, il corretto ed appropriato uso della lingua e la coerente</a:t>
            </a:r>
          </a:p>
          <a:p>
            <a:pPr>
              <a:buNone/>
            </a:pPr>
            <a:r>
              <a:rPr lang="it-IT" dirty="0" smtClean="0"/>
              <a:t> e organica esposizione del pensiero da parte delle alunne e degli alunni.</a:t>
            </a:r>
          </a:p>
          <a:p>
            <a:pPr>
              <a:buNone/>
            </a:pPr>
            <a:r>
              <a:rPr lang="it-IT" dirty="0" smtClean="0"/>
              <a:t>La commissione predispone almeno tre terne di tracce, formulate in coerenza</a:t>
            </a:r>
          </a:p>
          <a:p>
            <a:pPr>
              <a:buNone/>
            </a:pPr>
            <a:r>
              <a:rPr lang="it-IT" dirty="0" smtClean="0"/>
              <a:t>con il profilo dello studente e i traguardi di sviluppo delle competenze delle</a:t>
            </a:r>
          </a:p>
          <a:p>
            <a:pPr>
              <a:buNone/>
            </a:pPr>
            <a:r>
              <a:rPr lang="it-IT" dirty="0" smtClean="0"/>
              <a:t>Indicazioni nazionali per il curricolo della scuola dell'infanzia e del primo ciclo di</a:t>
            </a:r>
          </a:p>
          <a:p>
            <a:pPr>
              <a:buNone/>
            </a:pPr>
            <a:r>
              <a:rPr lang="it-IT" dirty="0" smtClean="0"/>
              <a:t>istruzione, con particolare riferimento alle seguenti tipologie:</a:t>
            </a:r>
          </a:p>
          <a:p>
            <a:pPr>
              <a:buNone/>
            </a:pPr>
            <a:endParaRPr lang="it-IT" sz="1300" dirty="0" smtClean="0"/>
          </a:p>
          <a:p>
            <a:pPr>
              <a:buNone/>
            </a:pPr>
            <a:r>
              <a:rPr lang="it-IT" dirty="0" smtClean="0"/>
              <a:t>a) </a:t>
            </a:r>
            <a:r>
              <a:rPr lang="it-IT" b="1" dirty="0" smtClean="0"/>
              <a:t>testo narrativo o descrittivo coerente con la situazione, l'argomento, lo</a:t>
            </a:r>
          </a:p>
          <a:p>
            <a:pPr>
              <a:buNone/>
            </a:pPr>
            <a:r>
              <a:rPr lang="it-IT" dirty="0" smtClean="0"/>
              <a:t>scopo e il destinatario indicati nella traccia;</a:t>
            </a:r>
          </a:p>
          <a:p>
            <a:pPr>
              <a:buNone/>
            </a:pPr>
            <a:r>
              <a:rPr lang="it-IT" dirty="0" smtClean="0"/>
              <a:t>b) </a:t>
            </a:r>
            <a:r>
              <a:rPr lang="it-IT" b="1" dirty="0" smtClean="0"/>
              <a:t>testo argomentativo, che consenta l'esposizione di riflessioni personali,</a:t>
            </a:r>
          </a:p>
          <a:p>
            <a:pPr>
              <a:buNone/>
            </a:pPr>
            <a:r>
              <a:rPr lang="it-IT" dirty="0" smtClean="0"/>
              <a:t>per il quale devono essere fornite indicazioni di svolgimento;</a:t>
            </a:r>
          </a:p>
          <a:p>
            <a:pPr>
              <a:buNone/>
            </a:pPr>
            <a:r>
              <a:rPr lang="it-IT" dirty="0" smtClean="0"/>
              <a:t>c) comprensione e sintesi di un </a:t>
            </a:r>
            <a:r>
              <a:rPr lang="it-IT" b="1" dirty="0" smtClean="0"/>
              <a:t>testo letterario, divulgativo, scientifico </a:t>
            </a:r>
            <a:r>
              <a:rPr lang="it-IT" dirty="0" smtClean="0"/>
              <a:t>. </a:t>
            </a:r>
          </a:p>
          <a:p>
            <a:pPr>
              <a:buNone/>
            </a:pPr>
            <a:endParaRPr lang="it-IT" sz="1300" dirty="0" smtClean="0"/>
          </a:p>
          <a:p>
            <a:pPr>
              <a:buNone/>
            </a:pPr>
            <a:r>
              <a:rPr lang="it-IT" dirty="0" smtClean="0"/>
              <a:t> La prova può essere strutturata in più parti riferibili alle diverse tipologie.</a:t>
            </a:r>
          </a:p>
          <a:p>
            <a:pPr>
              <a:buNone/>
            </a:pPr>
            <a:r>
              <a:rPr lang="it-IT" dirty="0" smtClean="0"/>
              <a:t>Nel giorno di effettuazione della prova la commissione sorteggia la terna di</a:t>
            </a:r>
          </a:p>
          <a:p>
            <a:pPr>
              <a:buNone/>
            </a:pPr>
            <a:r>
              <a:rPr lang="it-IT" dirty="0" smtClean="0"/>
              <a:t>tracce che viene proposta ai candidati. Ciascun candidato svolge la prova</a:t>
            </a:r>
          </a:p>
          <a:p>
            <a:pPr>
              <a:buNone/>
            </a:pPr>
            <a:r>
              <a:rPr lang="it-IT" dirty="0" smtClean="0"/>
              <a:t>scegliendo una delle tre tracce sorteggiate.</a:t>
            </a:r>
            <a:endParaRPr lang="it-IT" dirty="0"/>
          </a:p>
        </p:txBody>
      </p:sp>
      <p:pic>
        <p:nvPicPr>
          <p:cNvPr id="4" name="Immagine 3" descr="https://dida.orizzontescuola.it/sites/default/files/styles/large/public/field/image/exam_1.gif?itok=0vekz2S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285728"/>
            <a:ext cx="100013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1154098"/>
          </a:xfrm>
        </p:spPr>
        <p:txBody>
          <a:bodyPr>
            <a:normAutofit/>
          </a:bodyPr>
          <a:lstStyle/>
          <a:p>
            <a:pPr algn="r"/>
            <a:r>
              <a:rPr lang="it-IT" sz="4000" b="1" dirty="0" smtClean="0"/>
              <a:t>La prova scritta di MATEMATICA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28641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it-IT" sz="1300" dirty="0" smtClean="0"/>
          </a:p>
          <a:p>
            <a:pPr>
              <a:buNone/>
            </a:pPr>
            <a:r>
              <a:rPr lang="it-IT" sz="4500" dirty="0" smtClean="0"/>
              <a:t>La prova scritta relativa alle competenze logico matematiche accerta la</a:t>
            </a:r>
          </a:p>
          <a:p>
            <a:pPr>
              <a:buNone/>
            </a:pPr>
            <a:r>
              <a:rPr lang="it-IT" sz="4500" dirty="0" smtClean="0"/>
              <a:t> </a:t>
            </a:r>
            <a:r>
              <a:rPr lang="it-IT" sz="4500" b="1" dirty="0" smtClean="0"/>
              <a:t>capacità di rielaborazione e di organizzazione delle conoscenze, delle </a:t>
            </a:r>
          </a:p>
          <a:p>
            <a:pPr>
              <a:buNone/>
            </a:pPr>
            <a:r>
              <a:rPr lang="it-IT" sz="4500" b="1" dirty="0" smtClean="0"/>
              <a:t>abilità e delle competenze acquisite </a:t>
            </a:r>
            <a:r>
              <a:rPr lang="it-IT" sz="4500" dirty="0" smtClean="0"/>
              <a:t>dalle alunne e dagli alunni nelle </a:t>
            </a:r>
          </a:p>
          <a:p>
            <a:pPr>
              <a:buNone/>
            </a:pPr>
            <a:r>
              <a:rPr lang="it-IT" sz="4500" dirty="0" smtClean="0"/>
              <a:t>seguenti aree: </a:t>
            </a:r>
            <a:r>
              <a:rPr lang="it-IT" sz="4500" b="1" dirty="0" smtClean="0"/>
              <a:t>numeri; spazio e figure; relazioni e funzioni; dati e </a:t>
            </a:r>
          </a:p>
          <a:p>
            <a:pPr>
              <a:buNone/>
            </a:pPr>
            <a:r>
              <a:rPr lang="it-IT" sz="4500" b="1" dirty="0" smtClean="0"/>
              <a:t>previsioni.</a:t>
            </a:r>
          </a:p>
          <a:p>
            <a:pPr>
              <a:buNone/>
            </a:pPr>
            <a:r>
              <a:rPr lang="it-IT" sz="4500" dirty="0" smtClean="0"/>
              <a:t>La commissione predispone almeno tre tracce, ciascuna riferita alle </a:t>
            </a:r>
          </a:p>
          <a:p>
            <a:pPr>
              <a:buNone/>
            </a:pPr>
            <a:r>
              <a:rPr lang="it-IT" sz="4500" dirty="0" smtClean="0"/>
              <a:t>due seguenti tipologie:</a:t>
            </a:r>
          </a:p>
          <a:p>
            <a:pPr>
              <a:buNone/>
            </a:pPr>
            <a:endParaRPr lang="it-IT" sz="900" dirty="0" smtClean="0"/>
          </a:p>
          <a:p>
            <a:pPr>
              <a:buNone/>
            </a:pPr>
            <a:r>
              <a:rPr lang="it-IT" sz="6700" dirty="0" smtClean="0"/>
              <a:t>a) problemi articolati su </a:t>
            </a:r>
            <a:r>
              <a:rPr lang="it-IT" sz="6700" b="1" dirty="0" smtClean="0"/>
              <a:t>una o più richieste</a:t>
            </a:r>
            <a:r>
              <a:rPr lang="it-IT" sz="6700" dirty="0" smtClean="0"/>
              <a:t>;</a:t>
            </a:r>
          </a:p>
          <a:p>
            <a:pPr>
              <a:buNone/>
            </a:pPr>
            <a:r>
              <a:rPr lang="it-IT" sz="6700" dirty="0" smtClean="0"/>
              <a:t>b) quesiti a </a:t>
            </a:r>
            <a:r>
              <a:rPr lang="it-IT" sz="6700" b="1" dirty="0" smtClean="0"/>
              <a:t>risposta aperta</a:t>
            </a:r>
            <a:r>
              <a:rPr lang="it-IT" sz="4600" dirty="0" smtClean="0"/>
              <a:t>.</a:t>
            </a:r>
          </a:p>
          <a:p>
            <a:pPr>
              <a:buNone/>
            </a:pPr>
            <a:endParaRPr lang="it-IT" sz="1100" dirty="0" smtClean="0"/>
          </a:p>
          <a:p>
            <a:pPr>
              <a:buNone/>
            </a:pPr>
            <a:r>
              <a:rPr lang="it-IT" sz="4400" dirty="0" smtClean="0"/>
              <a:t>Nella predisposizione delle tracce la commissione può fare riferimento</a:t>
            </a:r>
          </a:p>
          <a:p>
            <a:pPr>
              <a:buNone/>
            </a:pPr>
            <a:r>
              <a:rPr lang="it-IT" sz="4400" dirty="0" smtClean="0"/>
              <a:t> anche ai metodi di analisi, organizzazione e rappresentazione dei dati,</a:t>
            </a:r>
          </a:p>
          <a:p>
            <a:pPr>
              <a:buNone/>
            </a:pPr>
            <a:r>
              <a:rPr lang="it-IT" sz="4400" dirty="0" smtClean="0"/>
              <a:t> caratteristici del pensiero computazionale.</a:t>
            </a:r>
          </a:p>
          <a:p>
            <a:pPr>
              <a:buNone/>
            </a:pPr>
            <a:endParaRPr lang="it-IT" sz="4400" dirty="0" smtClean="0"/>
          </a:p>
        </p:txBody>
      </p:sp>
      <p:pic>
        <p:nvPicPr>
          <p:cNvPr id="6" name="Immagine 5" descr="Immagine correlat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5429264"/>
            <a:ext cx="1643074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magine 6" descr="Immagine correlat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357166"/>
            <a:ext cx="92869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572560" cy="1654164"/>
          </a:xfrm>
        </p:spPr>
        <p:txBody>
          <a:bodyPr/>
          <a:lstStyle/>
          <a:p>
            <a:r>
              <a:rPr lang="it-IT" sz="4000" b="1" dirty="0" smtClean="0"/>
              <a:t>      Prova scritta LINGUE STRANIERE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286412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it-IT" dirty="0" smtClean="0"/>
              <a:t>La prova scritta relativa alle lingue straniere accerta le  competenze di </a:t>
            </a:r>
          </a:p>
          <a:p>
            <a:pPr algn="just">
              <a:buNone/>
            </a:pPr>
            <a:r>
              <a:rPr lang="it-IT" dirty="0" smtClean="0"/>
              <a:t>comprensione e produzione scritta  riconducibili ai livelli del Quadro</a:t>
            </a:r>
          </a:p>
          <a:p>
            <a:pPr algn="just">
              <a:buNone/>
            </a:pPr>
            <a:r>
              <a:rPr lang="it-IT" dirty="0" smtClean="0"/>
              <a:t> Comune Europeo di riferimento per le lingue del Consiglio d'Europa, di </a:t>
            </a:r>
          </a:p>
          <a:p>
            <a:pPr algn="just">
              <a:buNone/>
            </a:pPr>
            <a:r>
              <a:rPr lang="it-IT" dirty="0" smtClean="0"/>
              <a:t>cui alle Indicazioni nazionali per il curricolo e, in particolare, al Livello</a:t>
            </a:r>
          </a:p>
          <a:p>
            <a:pPr algn="just">
              <a:buNone/>
            </a:pPr>
            <a:r>
              <a:rPr lang="it-IT" dirty="0" smtClean="0"/>
              <a:t> A2 per l'inglese e al Livello A1 per la seconda lingua  comunitaria </a:t>
            </a:r>
          </a:p>
          <a:p>
            <a:pPr algn="just">
              <a:buNone/>
            </a:pPr>
            <a:r>
              <a:rPr lang="it-IT" dirty="0" smtClean="0"/>
              <a:t>(francese/spagnolo).</a:t>
            </a:r>
          </a:p>
          <a:p>
            <a:pPr>
              <a:buNone/>
            </a:pPr>
            <a:endParaRPr lang="it-IT" sz="1100" dirty="0" smtClean="0"/>
          </a:p>
          <a:p>
            <a:pPr>
              <a:buNone/>
            </a:pPr>
            <a:r>
              <a:rPr lang="it-IT" dirty="0" smtClean="0"/>
              <a:t>La commissione predispone una prova unica articolata in  due sezioni </a:t>
            </a:r>
          </a:p>
          <a:p>
            <a:pPr>
              <a:buNone/>
            </a:pPr>
            <a:r>
              <a:rPr lang="it-IT" dirty="0" smtClean="0"/>
              <a:t>distinte,</a:t>
            </a:r>
          </a:p>
          <a:p>
            <a:pPr>
              <a:buNone/>
            </a:pPr>
            <a:r>
              <a:rPr lang="it-IT" dirty="0" smtClean="0"/>
              <a:t>rispettivamente per l'inglese e per la seconda lingua comunitaria</a:t>
            </a:r>
          </a:p>
          <a:p>
            <a:pPr>
              <a:buNone/>
            </a:pPr>
            <a:r>
              <a:rPr lang="it-IT" dirty="0" smtClean="0"/>
              <a:t>con  riferimento alla seguente tipologia :</a:t>
            </a:r>
          </a:p>
          <a:p>
            <a:pPr>
              <a:buNone/>
            </a:pPr>
            <a:endParaRPr lang="it-IT" sz="1000" dirty="0" smtClean="0"/>
          </a:p>
          <a:p>
            <a:pPr>
              <a:buNone/>
            </a:pPr>
            <a:r>
              <a:rPr lang="it-IT" sz="2900" dirty="0" smtClean="0"/>
              <a:t> </a:t>
            </a:r>
            <a:r>
              <a:rPr lang="it-IT" sz="2900" b="1" u="sng" dirty="0" smtClean="0"/>
              <a:t>QUESTIONARIO </a:t>
            </a:r>
            <a:r>
              <a:rPr lang="it-IT" sz="2900" b="1" u="sng" dirty="0" err="1" smtClean="0"/>
              <a:t>DI</a:t>
            </a:r>
            <a:r>
              <a:rPr lang="it-IT" sz="2900" b="1" u="sng" dirty="0" smtClean="0"/>
              <a:t> COMPRENSIONE </a:t>
            </a:r>
            <a:r>
              <a:rPr lang="it-IT" sz="2900" b="1" u="sng" dirty="0" err="1" smtClean="0"/>
              <a:t>DI</a:t>
            </a:r>
            <a:r>
              <a:rPr lang="it-IT" sz="2900" b="1" u="sng" dirty="0" smtClean="0"/>
              <a:t> UN TESTO</a:t>
            </a:r>
            <a:r>
              <a:rPr lang="it-IT" sz="2900" b="1" dirty="0" smtClean="0"/>
              <a:t>   </a:t>
            </a:r>
            <a:r>
              <a:rPr lang="it-IT" sz="3100" dirty="0" smtClean="0"/>
              <a:t>a risposta chiusa e aperta</a:t>
            </a:r>
          </a:p>
        </p:txBody>
      </p:sp>
      <p:pic>
        <p:nvPicPr>
          <p:cNvPr id="8" name="Immagine 7" descr="Risultati immagini per prova scritta  lingue stranier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rot="20929653">
            <a:off x="4082805" y="5434613"/>
            <a:ext cx="2373143" cy="1081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magine 8" descr="Risultati immagini per scritto lingue stranie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908899">
            <a:off x="223935" y="413379"/>
            <a:ext cx="1314574" cy="673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b="1" dirty="0" smtClean="0"/>
              <a:t>COLLOQUIO ORALE </a:t>
            </a:r>
            <a:endParaRPr lang="it-IT" sz="5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600200"/>
            <a:ext cx="8715436" cy="482919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b="1" dirty="0" smtClean="0"/>
              <a:t>Il colloquio,</a:t>
            </a:r>
            <a:r>
              <a:rPr lang="it-IT" dirty="0" smtClean="0"/>
              <a:t> finalizzato a valutare il livello di acquisizione</a:t>
            </a:r>
          </a:p>
          <a:p>
            <a:pPr>
              <a:buNone/>
            </a:pPr>
            <a:r>
              <a:rPr lang="it-IT" dirty="0" smtClean="0"/>
              <a:t> delle conoscenze, abilità e competenze descritte nel </a:t>
            </a:r>
          </a:p>
          <a:p>
            <a:pPr>
              <a:buNone/>
            </a:pPr>
            <a:r>
              <a:rPr lang="it-IT" dirty="0" smtClean="0"/>
              <a:t>profilo finale dello studente previsto dalle indicazioni</a:t>
            </a:r>
          </a:p>
          <a:p>
            <a:pPr>
              <a:buNone/>
            </a:pPr>
            <a:r>
              <a:rPr lang="it-IT" dirty="0" smtClean="0"/>
              <a:t> nazionali per il curricolo,</a:t>
            </a:r>
            <a:r>
              <a:rPr lang="it-IT" b="1" dirty="0" smtClean="0"/>
              <a:t>  viene condotto </a:t>
            </a:r>
          </a:p>
          <a:p>
            <a:pPr>
              <a:buNone/>
            </a:pPr>
            <a:r>
              <a:rPr lang="it-IT" b="1" dirty="0" smtClean="0"/>
              <a:t>collegialmente dalla sottocommissione </a:t>
            </a:r>
          </a:p>
          <a:p>
            <a:pPr>
              <a:buNone/>
            </a:pPr>
            <a:r>
              <a:rPr lang="it-IT" dirty="0" smtClean="0"/>
              <a:t>che </a:t>
            </a:r>
            <a:r>
              <a:rPr lang="it-IT" smtClean="0"/>
              <a:t>pone </a:t>
            </a:r>
            <a:r>
              <a:rPr lang="it-IT" smtClean="0"/>
              <a:t>particolare </a:t>
            </a:r>
            <a:r>
              <a:rPr lang="it-IT" dirty="0" smtClean="0"/>
              <a:t>attenzione </a:t>
            </a:r>
          </a:p>
          <a:p>
            <a:pPr>
              <a:buFont typeface="Wingdings" pitchFamily="2" charset="2"/>
              <a:buChar char="ü"/>
            </a:pPr>
            <a:r>
              <a:rPr lang="it-IT" b="1" i="1" dirty="0" smtClean="0"/>
              <a:t>alle capacità di argomentazione, di risoluzione di </a:t>
            </a:r>
          </a:p>
          <a:p>
            <a:pPr>
              <a:buNone/>
            </a:pPr>
            <a:r>
              <a:rPr lang="it-IT" b="1" i="1" dirty="0" smtClean="0"/>
              <a:t>     problemi, di pensiero critico e riflessivo</a:t>
            </a:r>
          </a:p>
          <a:p>
            <a:pPr>
              <a:buFont typeface="Wingdings" pitchFamily="2" charset="2"/>
              <a:buChar char="ü"/>
            </a:pPr>
            <a:r>
              <a:rPr lang="it-IT" b="1" i="1" dirty="0" smtClean="0"/>
              <a:t>alla capacità di collegamento organico e significativo tra </a:t>
            </a:r>
          </a:p>
          <a:p>
            <a:pPr>
              <a:buNone/>
            </a:pPr>
            <a:r>
              <a:rPr lang="it-IT" b="1" i="1" dirty="0" smtClean="0"/>
              <a:t>     le varie discipline di studio </a:t>
            </a:r>
          </a:p>
          <a:p>
            <a:pPr>
              <a:buFont typeface="Wingdings" pitchFamily="2" charset="2"/>
              <a:buChar char="ü"/>
            </a:pPr>
            <a:r>
              <a:rPr lang="it-IT" b="1" i="1" dirty="0" smtClean="0"/>
              <a:t>ai livelli di padronanza delle competenze di cittadinanza </a:t>
            </a:r>
            <a:endParaRPr lang="it-IT" b="1" i="1" dirty="0"/>
          </a:p>
        </p:txBody>
      </p:sp>
      <p:pic>
        <p:nvPicPr>
          <p:cNvPr id="5" name="Immagine 4" descr="http://www.smemoranda.it/files/post/2013/posta20-mignecoeamlo_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42852"/>
            <a:ext cx="128588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magine 5" descr="Risultati immagini per esami  voto ammission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2786058"/>
            <a:ext cx="164307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864</Words>
  <Application>Microsoft Office PowerPoint</Application>
  <PresentationFormat>Presentazione su schermo (4:3)</PresentationFormat>
  <Paragraphs>122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Diapositiva 1</vt:lpstr>
      <vt:lpstr>AMMISSIONE ALL’ESAME DI STATO CONCLUSIVO DEL PRIMO CICLO DI ISTRUZIONE</vt:lpstr>
      <vt:lpstr>PRESIDENTE COMMISSIONE D’ESAME  </vt:lpstr>
      <vt:lpstr>VOTO DI AMMISSIONE </vt:lpstr>
      <vt:lpstr>   LE  PROVE </vt:lpstr>
      <vt:lpstr>Prova scritta di ITALIANO </vt:lpstr>
      <vt:lpstr>La prova scritta di MATEMATICA</vt:lpstr>
      <vt:lpstr>      Prova scritta LINGUE STRANIERE  </vt:lpstr>
      <vt:lpstr>COLLOQUIO ORALE </vt:lpstr>
      <vt:lpstr>       VALUTAZIONE FINALE 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Dirgente</dc:creator>
  <cp:lastModifiedBy>Dirgente</cp:lastModifiedBy>
  <cp:revision>35</cp:revision>
  <dcterms:created xsi:type="dcterms:W3CDTF">2018-05-29T11:11:09Z</dcterms:created>
  <dcterms:modified xsi:type="dcterms:W3CDTF">2018-06-06T08:25:46Z</dcterms:modified>
</cp:coreProperties>
</file>